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8" r:id="rId11"/>
    <p:sldId id="280" r:id="rId12"/>
    <p:sldId id="292" r:id="rId13"/>
    <p:sldId id="279" r:id="rId14"/>
    <p:sldId id="266" r:id="rId15"/>
    <p:sldId id="288" r:id="rId16"/>
    <p:sldId id="267" r:id="rId17"/>
    <p:sldId id="277" r:id="rId18"/>
    <p:sldId id="268" r:id="rId19"/>
    <p:sldId id="269" r:id="rId20"/>
    <p:sldId id="270" r:id="rId21"/>
    <p:sldId id="276" r:id="rId22"/>
    <p:sldId id="271" r:id="rId23"/>
    <p:sldId id="272" r:id="rId24"/>
    <p:sldId id="273" r:id="rId25"/>
    <p:sldId id="274" r:id="rId26"/>
    <p:sldId id="275" r:id="rId27"/>
    <p:sldId id="281" r:id="rId28"/>
    <p:sldId id="282" r:id="rId29"/>
    <p:sldId id="289" r:id="rId30"/>
    <p:sldId id="285" r:id="rId31"/>
    <p:sldId id="299" r:id="rId32"/>
    <p:sldId id="283" r:id="rId33"/>
    <p:sldId id="284" r:id="rId34"/>
    <p:sldId id="297" r:id="rId35"/>
    <p:sldId id="298" r:id="rId36"/>
    <p:sldId id="290" r:id="rId37"/>
    <p:sldId id="287" r:id="rId38"/>
    <p:sldId id="300" r:id="rId39"/>
    <p:sldId id="301" r:id="rId40"/>
    <p:sldId id="302" r:id="rId41"/>
    <p:sldId id="303" r:id="rId42"/>
    <p:sldId id="304" r:id="rId43"/>
    <p:sldId id="305" r:id="rId44"/>
    <p:sldId id="306" r:id="rId45"/>
    <p:sldId id="307" r:id="rId46"/>
    <p:sldId id="291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5761"/>
  </p:normalViewPr>
  <p:slideViewPr>
    <p:cSldViewPr snapToGrid="0" snapToObjects="1">
      <p:cViewPr varScale="1">
        <p:scale>
          <a:sx n="115" d="100"/>
          <a:sy n="115" d="100"/>
        </p:scale>
        <p:origin x="4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16A95F-19E8-A14B-BC6D-ECC291A3C65C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4DA8127-84FB-1845-A03D-78C9A81CA04F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CD461587-5206-EC4D-9C41-832BE2D327D2}" type="parTrans" cxnId="{6DA9D019-1FAD-5D4A-8379-0A880C97BF5F}">
      <dgm:prSet/>
      <dgm:spPr/>
      <dgm:t>
        <a:bodyPr/>
        <a:lstStyle/>
        <a:p>
          <a:endParaRPr lang="en-US"/>
        </a:p>
      </dgm:t>
    </dgm:pt>
    <dgm:pt modelId="{2B1E28A0-2399-D348-AF22-76B33BAA4179}" type="sibTrans" cxnId="{6DA9D019-1FAD-5D4A-8379-0A880C97BF5F}">
      <dgm:prSet/>
      <dgm:spPr/>
      <dgm:t>
        <a:bodyPr/>
        <a:lstStyle/>
        <a:p>
          <a:endParaRPr lang="en-US"/>
        </a:p>
      </dgm:t>
    </dgm:pt>
    <dgm:pt modelId="{A27E8F82-8E93-C44C-A88E-9AA22A450797}">
      <dgm:prSet phldrT="[Text]"/>
      <dgm:spPr/>
      <dgm:t>
        <a:bodyPr/>
        <a:lstStyle/>
        <a:p>
          <a:r>
            <a:rPr lang="en-US" dirty="0"/>
            <a:t>Algorithm</a:t>
          </a:r>
        </a:p>
      </dgm:t>
    </dgm:pt>
    <dgm:pt modelId="{2C069DE2-9583-9E42-8145-E1C1813D36D3}" type="parTrans" cxnId="{1EFFDB32-F41A-534F-B194-A168A75E46E6}">
      <dgm:prSet/>
      <dgm:spPr/>
      <dgm:t>
        <a:bodyPr/>
        <a:lstStyle/>
        <a:p>
          <a:endParaRPr lang="en-US"/>
        </a:p>
      </dgm:t>
    </dgm:pt>
    <dgm:pt modelId="{7AFE18D1-C74B-014B-B15F-814963DCCF52}" type="sibTrans" cxnId="{1EFFDB32-F41A-534F-B194-A168A75E46E6}">
      <dgm:prSet/>
      <dgm:spPr/>
      <dgm:t>
        <a:bodyPr/>
        <a:lstStyle/>
        <a:p>
          <a:endParaRPr lang="en-US"/>
        </a:p>
      </dgm:t>
    </dgm:pt>
    <dgm:pt modelId="{23FF9303-2120-0440-858B-BB4B17785550}">
      <dgm:prSet phldrT="[Text]"/>
      <dgm:spPr/>
      <dgm:t>
        <a:bodyPr/>
        <a:lstStyle/>
        <a:p>
          <a:r>
            <a:rPr lang="en-US" dirty="0"/>
            <a:t>Evaluation</a:t>
          </a:r>
        </a:p>
      </dgm:t>
    </dgm:pt>
    <dgm:pt modelId="{784DDC7F-F365-4C42-8B79-20BC90478253}" type="parTrans" cxnId="{8502B791-33C8-1A4B-BAB4-E7A3175B2D48}">
      <dgm:prSet/>
      <dgm:spPr/>
      <dgm:t>
        <a:bodyPr/>
        <a:lstStyle/>
        <a:p>
          <a:endParaRPr lang="en-US"/>
        </a:p>
      </dgm:t>
    </dgm:pt>
    <dgm:pt modelId="{04CB3EB2-338F-5247-B6DE-6E2342404277}" type="sibTrans" cxnId="{8502B791-33C8-1A4B-BAB4-E7A3175B2D48}">
      <dgm:prSet/>
      <dgm:spPr/>
      <dgm:t>
        <a:bodyPr/>
        <a:lstStyle/>
        <a:p>
          <a:endParaRPr lang="en-US"/>
        </a:p>
      </dgm:t>
    </dgm:pt>
    <dgm:pt modelId="{EA3E14B1-1DE5-464A-829A-2D8253864533}" type="pres">
      <dgm:prSet presAssocID="{BE16A95F-19E8-A14B-BC6D-ECC291A3C65C}" presName="Name0" presStyleCnt="0">
        <dgm:presLayoutVars>
          <dgm:dir/>
          <dgm:resizeHandles val="exact"/>
        </dgm:presLayoutVars>
      </dgm:prSet>
      <dgm:spPr/>
    </dgm:pt>
    <dgm:pt modelId="{74541531-81F1-864B-ACE8-5EEF28619BB3}" type="pres">
      <dgm:prSet presAssocID="{24DA8127-84FB-1845-A03D-78C9A81CA04F}" presName="node" presStyleLbl="node1" presStyleIdx="0" presStyleCnt="3">
        <dgm:presLayoutVars>
          <dgm:bulletEnabled val="1"/>
        </dgm:presLayoutVars>
      </dgm:prSet>
      <dgm:spPr/>
    </dgm:pt>
    <dgm:pt modelId="{BC23321E-2EE0-E64D-ADD9-F64F71D3D3CC}" type="pres">
      <dgm:prSet presAssocID="{2B1E28A0-2399-D348-AF22-76B33BAA4179}" presName="sibTrans" presStyleLbl="sibTrans2D1" presStyleIdx="0" presStyleCnt="2"/>
      <dgm:spPr/>
    </dgm:pt>
    <dgm:pt modelId="{5E6E5AD2-1AEC-744C-B3DB-C0D92048B61C}" type="pres">
      <dgm:prSet presAssocID="{2B1E28A0-2399-D348-AF22-76B33BAA4179}" presName="connectorText" presStyleLbl="sibTrans2D1" presStyleIdx="0" presStyleCnt="2"/>
      <dgm:spPr/>
    </dgm:pt>
    <dgm:pt modelId="{2FE25A36-65E0-E745-86A9-48EED1D674C0}" type="pres">
      <dgm:prSet presAssocID="{A27E8F82-8E93-C44C-A88E-9AA22A450797}" presName="node" presStyleLbl="node1" presStyleIdx="1" presStyleCnt="3">
        <dgm:presLayoutVars>
          <dgm:bulletEnabled val="1"/>
        </dgm:presLayoutVars>
      </dgm:prSet>
      <dgm:spPr/>
    </dgm:pt>
    <dgm:pt modelId="{214E3675-E38D-D04E-A556-13965586330E}" type="pres">
      <dgm:prSet presAssocID="{7AFE18D1-C74B-014B-B15F-814963DCCF52}" presName="sibTrans" presStyleLbl="sibTrans2D1" presStyleIdx="1" presStyleCnt="2"/>
      <dgm:spPr/>
    </dgm:pt>
    <dgm:pt modelId="{C62F7CD3-671F-9645-954A-C9B17767753A}" type="pres">
      <dgm:prSet presAssocID="{7AFE18D1-C74B-014B-B15F-814963DCCF52}" presName="connectorText" presStyleLbl="sibTrans2D1" presStyleIdx="1" presStyleCnt="2"/>
      <dgm:spPr/>
    </dgm:pt>
    <dgm:pt modelId="{803863B4-3F27-FD46-8A31-037D8DC99518}" type="pres">
      <dgm:prSet presAssocID="{23FF9303-2120-0440-858B-BB4B17785550}" presName="node" presStyleLbl="node1" presStyleIdx="2" presStyleCnt="3">
        <dgm:presLayoutVars>
          <dgm:bulletEnabled val="1"/>
        </dgm:presLayoutVars>
      </dgm:prSet>
      <dgm:spPr/>
    </dgm:pt>
  </dgm:ptLst>
  <dgm:cxnLst>
    <dgm:cxn modelId="{6DA9D019-1FAD-5D4A-8379-0A880C97BF5F}" srcId="{BE16A95F-19E8-A14B-BC6D-ECC291A3C65C}" destId="{24DA8127-84FB-1845-A03D-78C9A81CA04F}" srcOrd="0" destOrd="0" parTransId="{CD461587-5206-EC4D-9C41-832BE2D327D2}" sibTransId="{2B1E28A0-2399-D348-AF22-76B33BAA4179}"/>
    <dgm:cxn modelId="{1EFFDB32-F41A-534F-B194-A168A75E46E6}" srcId="{BE16A95F-19E8-A14B-BC6D-ECC291A3C65C}" destId="{A27E8F82-8E93-C44C-A88E-9AA22A450797}" srcOrd="1" destOrd="0" parTransId="{2C069DE2-9583-9E42-8145-E1C1813D36D3}" sibTransId="{7AFE18D1-C74B-014B-B15F-814963DCCF52}"/>
    <dgm:cxn modelId="{E07A5D69-748C-2F44-B27A-C3C34F54CAEF}" type="presOf" srcId="{7AFE18D1-C74B-014B-B15F-814963DCCF52}" destId="{214E3675-E38D-D04E-A556-13965586330E}" srcOrd="0" destOrd="0" presId="urn:microsoft.com/office/officeart/2005/8/layout/process1"/>
    <dgm:cxn modelId="{2B60E58B-FB11-C648-A36B-C8E1D6D7F76A}" type="presOf" srcId="{2B1E28A0-2399-D348-AF22-76B33BAA4179}" destId="{5E6E5AD2-1AEC-744C-B3DB-C0D92048B61C}" srcOrd="1" destOrd="0" presId="urn:microsoft.com/office/officeart/2005/8/layout/process1"/>
    <dgm:cxn modelId="{8502B791-33C8-1A4B-BAB4-E7A3175B2D48}" srcId="{BE16A95F-19E8-A14B-BC6D-ECC291A3C65C}" destId="{23FF9303-2120-0440-858B-BB4B17785550}" srcOrd="2" destOrd="0" parTransId="{784DDC7F-F365-4C42-8B79-20BC90478253}" sibTransId="{04CB3EB2-338F-5247-B6DE-6E2342404277}"/>
    <dgm:cxn modelId="{F5DBF099-D3D8-6F4A-A3AC-FA1E35D5B9EA}" type="presOf" srcId="{7AFE18D1-C74B-014B-B15F-814963DCCF52}" destId="{C62F7CD3-671F-9645-954A-C9B17767753A}" srcOrd="1" destOrd="0" presId="urn:microsoft.com/office/officeart/2005/8/layout/process1"/>
    <dgm:cxn modelId="{B66BBDA3-43EC-EC46-A1AE-3557875AC481}" type="presOf" srcId="{24DA8127-84FB-1845-A03D-78C9A81CA04F}" destId="{74541531-81F1-864B-ACE8-5EEF28619BB3}" srcOrd="0" destOrd="0" presId="urn:microsoft.com/office/officeart/2005/8/layout/process1"/>
    <dgm:cxn modelId="{C6FCD4A7-3ED9-1345-8791-D6A5A646CF69}" type="presOf" srcId="{BE16A95F-19E8-A14B-BC6D-ECC291A3C65C}" destId="{EA3E14B1-1DE5-464A-829A-2D8253864533}" srcOrd="0" destOrd="0" presId="urn:microsoft.com/office/officeart/2005/8/layout/process1"/>
    <dgm:cxn modelId="{CF2280B3-0F80-F043-A924-C13EF2FDFFB3}" type="presOf" srcId="{A27E8F82-8E93-C44C-A88E-9AA22A450797}" destId="{2FE25A36-65E0-E745-86A9-48EED1D674C0}" srcOrd="0" destOrd="0" presId="urn:microsoft.com/office/officeart/2005/8/layout/process1"/>
    <dgm:cxn modelId="{356BF4C2-357B-7241-ABFD-3D9EF7C92E19}" type="presOf" srcId="{23FF9303-2120-0440-858B-BB4B17785550}" destId="{803863B4-3F27-FD46-8A31-037D8DC99518}" srcOrd="0" destOrd="0" presId="urn:microsoft.com/office/officeart/2005/8/layout/process1"/>
    <dgm:cxn modelId="{905D6AE2-8913-6B40-BDF9-E87257C3F5C0}" type="presOf" srcId="{2B1E28A0-2399-D348-AF22-76B33BAA4179}" destId="{BC23321E-2EE0-E64D-ADD9-F64F71D3D3CC}" srcOrd="0" destOrd="0" presId="urn:microsoft.com/office/officeart/2005/8/layout/process1"/>
    <dgm:cxn modelId="{212110B4-C949-6B46-8493-950EFEC4B3E5}" type="presParOf" srcId="{EA3E14B1-1DE5-464A-829A-2D8253864533}" destId="{74541531-81F1-864B-ACE8-5EEF28619BB3}" srcOrd="0" destOrd="0" presId="urn:microsoft.com/office/officeart/2005/8/layout/process1"/>
    <dgm:cxn modelId="{BE928233-1663-584F-B13B-F1F2AA229F98}" type="presParOf" srcId="{EA3E14B1-1DE5-464A-829A-2D8253864533}" destId="{BC23321E-2EE0-E64D-ADD9-F64F71D3D3CC}" srcOrd="1" destOrd="0" presId="urn:microsoft.com/office/officeart/2005/8/layout/process1"/>
    <dgm:cxn modelId="{87FC8515-7B28-4240-BE86-6591176F4D86}" type="presParOf" srcId="{BC23321E-2EE0-E64D-ADD9-F64F71D3D3CC}" destId="{5E6E5AD2-1AEC-744C-B3DB-C0D92048B61C}" srcOrd="0" destOrd="0" presId="urn:microsoft.com/office/officeart/2005/8/layout/process1"/>
    <dgm:cxn modelId="{344C7E9E-A6BF-B54A-BF4B-58129D9896C3}" type="presParOf" srcId="{EA3E14B1-1DE5-464A-829A-2D8253864533}" destId="{2FE25A36-65E0-E745-86A9-48EED1D674C0}" srcOrd="2" destOrd="0" presId="urn:microsoft.com/office/officeart/2005/8/layout/process1"/>
    <dgm:cxn modelId="{86F7D204-6DD3-744E-8ABC-6C210E26BA48}" type="presParOf" srcId="{EA3E14B1-1DE5-464A-829A-2D8253864533}" destId="{214E3675-E38D-D04E-A556-13965586330E}" srcOrd="3" destOrd="0" presId="urn:microsoft.com/office/officeart/2005/8/layout/process1"/>
    <dgm:cxn modelId="{5262F9A9-AD5F-C44E-88A4-8A9F009ABCD6}" type="presParOf" srcId="{214E3675-E38D-D04E-A556-13965586330E}" destId="{C62F7CD3-671F-9645-954A-C9B17767753A}" srcOrd="0" destOrd="0" presId="urn:microsoft.com/office/officeart/2005/8/layout/process1"/>
    <dgm:cxn modelId="{10060089-C152-9A45-917D-C42BB2967E7A}" type="presParOf" srcId="{EA3E14B1-1DE5-464A-829A-2D8253864533}" destId="{803863B4-3F27-FD46-8A31-037D8DC9951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541531-81F1-864B-ACE8-5EEF28619BB3}">
      <dsp:nvSpPr>
        <dsp:cNvPr id="0" name=""/>
        <dsp:cNvSpPr/>
      </dsp:nvSpPr>
      <dsp:spPr>
        <a:xfrm>
          <a:off x="7143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Data</a:t>
          </a:r>
        </a:p>
      </dsp:txBody>
      <dsp:txXfrm>
        <a:off x="44665" y="2106299"/>
        <a:ext cx="2060143" cy="1206068"/>
      </dsp:txXfrm>
    </dsp:sp>
    <dsp:sp modelId="{BC23321E-2EE0-E64D-ADD9-F64F71D3D3CC}">
      <dsp:nvSpPr>
        <dsp:cNvPr id="0" name=""/>
        <dsp:cNvSpPr/>
      </dsp:nvSpPr>
      <dsp:spPr>
        <a:xfrm>
          <a:off x="2355850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355850" y="2550475"/>
        <a:ext cx="316861" cy="317716"/>
      </dsp:txXfrm>
    </dsp:sp>
    <dsp:sp modelId="{2FE25A36-65E0-E745-86A9-48EED1D674C0}">
      <dsp:nvSpPr>
        <dsp:cNvPr id="0" name=""/>
        <dsp:cNvSpPr/>
      </dsp:nvSpPr>
      <dsp:spPr>
        <a:xfrm>
          <a:off x="2996406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Algorithm</a:t>
          </a:r>
        </a:p>
      </dsp:txBody>
      <dsp:txXfrm>
        <a:off x="3033928" y="2106299"/>
        <a:ext cx="2060143" cy="1206068"/>
      </dsp:txXfrm>
    </dsp:sp>
    <dsp:sp modelId="{214E3675-E38D-D04E-A556-13965586330E}">
      <dsp:nvSpPr>
        <dsp:cNvPr id="0" name=""/>
        <dsp:cNvSpPr/>
      </dsp:nvSpPr>
      <dsp:spPr>
        <a:xfrm>
          <a:off x="5345112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5345112" y="2550475"/>
        <a:ext cx="316861" cy="317716"/>
      </dsp:txXfrm>
    </dsp:sp>
    <dsp:sp modelId="{803863B4-3F27-FD46-8A31-037D8DC99518}">
      <dsp:nvSpPr>
        <dsp:cNvPr id="0" name=""/>
        <dsp:cNvSpPr/>
      </dsp:nvSpPr>
      <dsp:spPr>
        <a:xfrm>
          <a:off x="5985668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Evaluation</a:t>
          </a:r>
        </a:p>
      </dsp:txBody>
      <dsp:txXfrm>
        <a:off x="6023190" y="2106299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15.png>
</file>

<file path=ppt/media/image16.tiff>
</file>

<file path=ppt/media/image17.tiff>
</file>

<file path=ppt/media/image18.png>
</file>

<file path=ppt/media/image19.pn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31B69-C038-1442-A475-D399DA956260}" type="datetimeFigureOut">
              <a:rPr lang="en-US" smtClean="0"/>
              <a:t>1/28/24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B3C7D-CDCF-7146-AC89-576C8AEAB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517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2B3C7D-CDCF-7146-AC89-576C8AEAB0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389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2B3C7D-CDCF-7146-AC89-576C8AEAB0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01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Domain: .</a:t>
            </a:r>
            <a:r>
              <a:rPr lang="en-US" dirty="0" err="1"/>
              <a:t>edu</a:t>
            </a:r>
            <a:r>
              <a:rPr lang="en-US" dirty="0"/>
              <a:t> more reliable than 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2B3C7D-CDCF-7146-AC89-576C8AEAB0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211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not need to specifically mention both numbers if we want to start at 0 or end at the end of the 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CE99C-1105-1145-AB15-EF04FF15159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6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D358E-7C99-B547-9390-87879C2AF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CF11DD-50D6-6841-B070-1C4E53F8E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19AC2-3752-EB42-8373-D68B2D145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AC134-A396-014D-8F29-B5A797DA0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2DC89-2845-3146-8D15-98A2704EA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93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11FF5-9573-6940-8921-1BED55496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F6B4FE-63F2-E84D-B988-E8ECE024C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A5C5A-BA25-5C4D-A35D-DAAE974C2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B4426-D896-8F46-B873-E8DB0DE27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B02206-7AD5-8E4D-9D57-7D3E24838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80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CB9DE2-7E73-1842-BFBA-65D164452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763F39-EEFB-5B49-AA92-4F1DA6BB8C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527DF-7B7E-ED4F-8ED0-793B2C535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C0E51-AE38-2F46-A77B-0CCDC329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7C487-FE57-ED42-8F97-9A4240E51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95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3CA1D-ADE2-6546-8694-64D2444E9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DC495-0F00-3C43-9703-80C820648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2FFCB-3466-B046-8B8C-356BC00F2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E000B-A2BA-E34F-A989-BC46B2849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4E90C-A39A-414F-A1CD-94A5843E0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133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CC8A1-3F3F-3241-AAC7-E76834B4D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03B3F-677D-9649-9FE3-1DE5AF39C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97497-01AA-6243-B171-E69404B57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7E65C-FB88-6D4A-B3E9-B7CE6D1A7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159DE-F44F-AE46-ABA6-34EA7FE6D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205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C1C1C-C416-034B-9191-6343E4E42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56DB4-91B2-044D-9465-90A03B04D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32EE1-C9E8-4A4C-B3F8-A69C12D93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6F3D9-F654-7746-958A-3AFC33AC3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DE45E-3901-AA4A-BBDC-D1811FA73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F0ACD9-1A09-9544-A60E-F4DE6F95F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18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0A2A3-8D51-CA4F-969A-44FB2CD50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39761-EACB-544E-9C25-27283ED00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AE3C8-428D-0344-8003-C3C6EA9DF6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7BCD26-9ADC-FE49-8546-FFEA936F07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B98B3-8804-8641-85B8-AF30D80BA4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30C59B-E047-4848-BDB1-FBEF719D2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275BA3-2E6B-E740-85FC-3858D4C0A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A795B1-5177-B843-80E0-7B7C6F9F5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822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22ABC-45FA-414B-96DA-6F0E9A205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EF23BC-779A-3546-B770-85A2FEDA7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C1F202-DEE9-694F-ADA7-449686950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EB9A76-A376-0D4D-A83F-B31E10E6A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18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129DC5-3294-DE49-B45A-5EB01339B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48B6F4-6768-2248-9719-F5D746F1C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B7D9AC-5498-044B-A25B-A8E03506F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857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EF039-FC58-684A-9C40-6959D81B1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AEB13-ACCC-F94E-A578-5C76C2007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30E56A-DD37-0846-BDDE-32F6105F8F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B7FAA-BB2E-5749-9590-E46445895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1F11DD-6C5B-B146-A3BF-1F85897F6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B7234-7FCF-2542-B253-EAE5C8CB1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205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D7337-B07D-0C41-907E-8BF79F440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1B4BC6-5EA6-E746-8E1F-627951AE36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5CA2B1-B835-044D-93DD-0B11A04AD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72E309-FC89-E24C-B6C7-B6210B3A9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EA3E55-F3D2-744C-AC8E-915494AC9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FC074-1E89-6F42-8A2C-DF0B675D3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44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C234FF-C6F6-E348-82C0-4F77F221E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D5C021-2376-374B-81FB-3609A3A11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CE4C5-2C45-D045-BEE8-49ED090BAA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AFA44-D41D-2340-BAE6-64753B7769A6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7678C-8956-3841-8EC2-124CF256B3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65F94-DD6D-3142-9FBC-34A734FA1D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13D1D-C86D-B04E-8778-76024E896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839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sloan@bard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78113-8E18-8943-A6A0-8E2CBFD110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E272A0-A629-B04B-BE64-D93497BED9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Rose Sloan</a:t>
            </a:r>
          </a:p>
          <a:p>
            <a:r>
              <a:rPr lang="en-US" dirty="0">
                <a:hlinkClick r:id="rId3"/>
              </a:rPr>
              <a:t>rsloan@bard.edu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96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DDEB6-AA13-5B4A-A072-1159CDCE7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Models: Examples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CA84FD9-9D0D-774C-AAF5-1EA70AAD00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19205"/>
            <a:ext cx="10515600" cy="416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571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B3357-9A05-7C4E-AD6A-642025E03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Models: Examples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9215E9-1E7D-2142-B0A3-19EF1AC17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700" y="1562101"/>
            <a:ext cx="5056188" cy="505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793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B3357-9A05-7C4E-AD6A-642025E03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Models: Examples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501F44-DFF8-8C40-838B-F2FBC8EFC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7936" y="1576388"/>
            <a:ext cx="5297307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132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3509A-F8C3-2F4F-81C5-A1862C8D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Models: Examples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0699C5-813D-8F47-A0F9-D503C5D606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66722"/>
            <a:ext cx="10515600" cy="406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01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2A116-D8B5-EA47-905F-1ABEBA5BC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A6587-1B4E-5D4F-A8D1-8A8770958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 slides discussed </a:t>
            </a:r>
            <a:r>
              <a:rPr lang="en-US" b="1" dirty="0"/>
              <a:t>supervised</a:t>
            </a:r>
            <a:r>
              <a:rPr lang="en-US" dirty="0"/>
              <a:t> problems using labeled data</a:t>
            </a:r>
          </a:p>
          <a:p>
            <a:r>
              <a:rPr lang="en-US" b="1" dirty="0"/>
              <a:t>Unsupervised </a:t>
            </a:r>
            <a:r>
              <a:rPr lang="en-US" dirty="0"/>
              <a:t>learning uses unlabeled data to organize data or learn more efficient representations</a:t>
            </a:r>
          </a:p>
          <a:p>
            <a:r>
              <a:rPr lang="en-US" dirty="0"/>
              <a:t>Results of unsupervised tasks may be used as input to supervised tasks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Cluster users based on activity</a:t>
            </a:r>
          </a:p>
          <a:p>
            <a:pPr lvl="1"/>
            <a:r>
              <a:rPr lang="en-US" dirty="0"/>
              <a:t>Word vectors</a:t>
            </a:r>
          </a:p>
        </p:txBody>
      </p:sp>
    </p:spTree>
    <p:extLst>
      <p:ext uri="{BB962C8B-B14F-4D97-AF65-F5344CB8AC3E}">
        <p14:creationId xmlns:p14="http://schemas.microsoft.com/office/powerpoint/2010/main" val="646585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1D09E-CE75-B440-9105-771CA3179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Vectors Examples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86EF8F-3808-2C4B-8901-496891936F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442" b="3442"/>
          <a:stretch>
            <a:fillRect/>
          </a:stretch>
        </p:blipFill>
        <p:spPr>
          <a:xfrm>
            <a:off x="1504709" y="1387814"/>
            <a:ext cx="4399899" cy="23762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678C4B-7FEE-9145-AB54-0FBD9E345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136" y="3770267"/>
            <a:ext cx="3234079" cy="27092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050F3D-6F1C-454B-8195-6A4DB4CD5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0539" y="1233038"/>
            <a:ext cx="4393349" cy="24446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33B88A-0B4A-DE4F-9DE1-0B98D172C4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590" y="3854369"/>
            <a:ext cx="5229018" cy="274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479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473DD-F9FB-C14A-89B8-6574EC308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Challenges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26F512-742D-2D43-92B6-0D4D2B3130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778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DFAE-718C-7147-84A2-7B7F36D53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51993-C25C-3F4B-A6B3-5158D3DCF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Relationships between data and outputs are very complicated</a:t>
            </a:r>
          </a:p>
          <a:p>
            <a:r>
              <a:rPr lang="en-US" dirty="0"/>
              <a:t>Training data is a minuscule fraction of all possible inputs</a:t>
            </a:r>
          </a:p>
          <a:p>
            <a:r>
              <a:rPr lang="en-US" dirty="0"/>
              <a:t>Many choices need to be made to optimize a ML system</a:t>
            </a:r>
          </a:p>
        </p:txBody>
      </p:sp>
    </p:spTree>
    <p:extLst>
      <p:ext uri="{BB962C8B-B14F-4D97-AF65-F5344CB8AC3E}">
        <p14:creationId xmlns:p14="http://schemas.microsoft.com/office/powerpoint/2010/main" val="1282077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ED973-CFC1-954C-A20A-52D44BC2B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Problem Structure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39180D5-89DC-DF43-AE62-8463668D41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780361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8426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F14E6-6CB8-CD4F-BA24-F99C901B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BAD9E-7ACD-484E-A253-943C0AFA3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data are we training on? How big is it? How clean is it?</a:t>
            </a:r>
          </a:p>
          <a:p>
            <a:r>
              <a:rPr lang="en-US" dirty="0"/>
              <a:t>Is our data representative?</a:t>
            </a:r>
          </a:p>
          <a:p>
            <a:pPr lvl="1"/>
            <a:r>
              <a:rPr lang="en-US" dirty="0"/>
              <a:t>Don’t want to overrepresent rare occurrences… but don’t want to train our system to say they never exist</a:t>
            </a:r>
          </a:p>
          <a:p>
            <a:pPr lvl="1"/>
            <a:r>
              <a:rPr lang="en-US" dirty="0"/>
              <a:t>Are we reflecting societal biases?</a:t>
            </a:r>
          </a:p>
          <a:p>
            <a:r>
              <a:rPr lang="en-US" dirty="0"/>
              <a:t>How are we representing our data?</a:t>
            </a:r>
          </a:p>
          <a:p>
            <a:pPr lvl="1"/>
            <a:r>
              <a:rPr lang="en-US" dirty="0"/>
              <a:t>Easier for numerical data, harder for pictures…</a:t>
            </a:r>
          </a:p>
          <a:p>
            <a:pPr lvl="1"/>
            <a:r>
              <a:rPr lang="en-US" dirty="0"/>
              <a:t>What features should we include (or omit)?</a:t>
            </a:r>
          </a:p>
          <a:p>
            <a:pPr lvl="1"/>
            <a:r>
              <a:rPr lang="en-US" dirty="0"/>
              <a:t>Can real world knowledge help feature extraction?</a:t>
            </a:r>
          </a:p>
        </p:txBody>
      </p:sp>
    </p:spTree>
    <p:extLst>
      <p:ext uri="{BB962C8B-B14F-4D97-AF65-F5344CB8AC3E}">
        <p14:creationId xmlns:p14="http://schemas.microsoft.com/office/powerpoint/2010/main" val="3190281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F9962-3125-6146-9923-E55815A46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552CD2-0C5D-B24C-84F3-96B0D6CA8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3916"/>
            <a:ext cx="6718300" cy="88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AA87C1-0BF8-064B-BE7B-750A7275C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8119" y="2777394"/>
            <a:ext cx="7048500" cy="86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F7B2FB-8031-9449-9F77-C9909D075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350" y="3885955"/>
            <a:ext cx="6794500" cy="901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559941-1F05-1440-BDF2-5D75A815AE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5754" y="5101981"/>
            <a:ext cx="71120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008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2DE61-1B22-164D-B01F-3F4ACB435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Example: Spam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49DB8-EA73-0841-8D5E-9FC4E52E8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What data do we have?</a:t>
            </a:r>
          </a:p>
          <a:p>
            <a:pPr lvl="1"/>
            <a:r>
              <a:rPr lang="en-US" dirty="0"/>
              <a:t>Representative of the user base?</a:t>
            </a:r>
          </a:p>
          <a:p>
            <a:pPr lvl="1"/>
            <a:r>
              <a:rPr lang="en-US" dirty="0"/>
              <a:t>Up to date?</a:t>
            </a:r>
          </a:p>
          <a:p>
            <a:r>
              <a:rPr lang="en-US" dirty="0"/>
              <a:t>Data Representation</a:t>
            </a:r>
          </a:p>
          <a:p>
            <a:pPr lvl="1"/>
            <a:r>
              <a:rPr lang="en-US" dirty="0"/>
              <a:t>Bag of words</a:t>
            </a:r>
          </a:p>
          <a:p>
            <a:pPr lvl="1"/>
            <a:r>
              <a:rPr lang="en-US" dirty="0"/>
              <a:t>Bag of words minus function words</a:t>
            </a:r>
          </a:p>
          <a:p>
            <a:pPr lvl="1"/>
            <a:r>
              <a:rPr lang="en-US" dirty="0"/>
              <a:t>Bag of words weighted by word frequency</a:t>
            </a:r>
          </a:p>
          <a:p>
            <a:pPr lvl="1"/>
            <a:r>
              <a:rPr lang="en-US" dirty="0"/>
              <a:t>Which metadata matters?</a:t>
            </a:r>
          </a:p>
        </p:txBody>
      </p:sp>
    </p:spTree>
    <p:extLst>
      <p:ext uri="{BB962C8B-B14F-4D97-AF65-F5344CB8AC3E}">
        <p14:creationId xmlns:p14="http://schemas.microsoft.com/office/powerpoint/2010/main" val="3636657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05F37-F86F-3E4B-95AE-10DCD6154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6A675-3D5F-8349-8F3A-77683223C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algorithms exist!</a:t>
            </a:r>
          </a:p>
          <a:p>
            <a:pPr lvl="1"/>
            <a:r>
              <a:rPr lang="en-US" dirty="0"/>
              <a:t>Nearest neighbors</a:t>
            </a:r>
          </a:p>
          <a:p>
            <a:pPr lvl="1"/>
            <a:r>
              <a:rPr lang="en-US" dirty="0"/>
              <a:t>Decision trees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Support vector machines</a:t>
            </a:r>
          </a:p>
          <a:p>
            <a:pPr lvl="1"/>
            <a:r>
              <a:rPr lang="en-US" dirty="0"/>
              <a:t>Neural networks (of various sorts)</a:t>
            </a:r>
          </a:p>
          <a:p>
            <a:pPr lvl="1"/>
            <a:r>
              <a:rPr lang="en-US" dirty="0"/>
              <a:t>Ensemble methods</a:t>
            </a:r>
          </a:p>
          <a:p>
            <a:pPr lvl="1"/>
            <a:r>
              <a:rPr lang="en-US" dirty="0"/>
              <a:t>..and many more!</a:t>
            </a:r>
          </a:p>
        </p:txBody>
      </p:sp>
    </p:spTree>
    <p:extLst>
      <p:ext uri="{BB962C8B-B14F-4D97-AF65-F5344CB8AC3E}">
        <p14:creationId xmlns:p14="http://schemas.microsoft.com/office/powerpoint/2010/main" val="40650451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4EDC5-412A-3E48-BD43-A2B4669E5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E8F70-77F6-9C4D-A307-6D9CA35E0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algorithm do we use?</a:t>
            </a:r>
          </a:p>
          <a:p>
            <a:pPr lvl="1"/>
            <a:r>
              <a:rPr lang="en-US" dirty="0"/>
              <a:t>How is this affected by the data?</a:t>
            </a:r>
          </a:p>
          <a:p>
            <a:r>
              <a:rPr lang="en-US" dirty="0"/>
              <a:t>When multiple algorithms work well, which do we pick?</a:t>
            </a:r>
          </a:p>
          <a:p>
            <a:r>
              <a:rPr lang="en-US" dirty="0"/>
              <a:t>Tuning hyperparameters</a:t>
            </a:r>
          </a:p>
          <a:p>
            <a:r>
              <a:rPr lang="en-US" dirty="0"/>
              <a:t>Interpretability</a:t>
            </a:r>
          </a:p>
        </p:txBody>
      </p:sp>
    </p:spTree>
    <p:extLst>
      <p:ext uri="{BB962C8B-B14F-4D97-AF65-F5344CB8AC3E}">
        <p14:creationId xmlns:p14="http://schemas.microsoft.com/office/powerpoint/2010/main" val="40716120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AC355-F8D3-0246-B0F0-46D2AD17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Example: Neural 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AAECA-B952-8449-AFAF-DF3416C15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How many layers?</a:t>
            </a:r>
          </a:p>
          <a:p>
            <a:r>
              <a:rPr lang="en-US" dirty="0"/>
              <a:t>Is our data big enough?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566EE28D-EA9D-3D45-B1BB-AD91D3C9FB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4201" b="-4201"/>
          <a:stretch>
            <a:fillRect/>
          </a:stretch>
        </p:blipFill>
        <p:spPr>
          <a:xfrm>
            <a:off x="3527253" y="3781117"/>
            <a:ext cx="4850628" cy="261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397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1057-D14D-3143-8745-48B7184BF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4097-9046-0F4A-B609-CD2820F96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we optimizing for?</a:t>
            </a:r>
          </a:p>
          <a:p>
            <a:pPr lvl="1"/>
            <a:r>
              <a:rPr lang="en-US" dirty="0"/>
              <a:t>False positives vs. false negatives</a:t>
            </a:r>
          </a:p>
          <a:p>
            <a:r>
              <a:rPr lang="en-US" dirty="0"/>
              <a:t>If quality of output is non-obvious or subjective, how do we evaluate?</a:t>
            </a:r>
          </a:p>
          <a:p>
            <a:r>
              <a:rPr lang="en-US" dirty="0"/>
              <a:t>Does our model generalize to new data?</a:t>
            </a:r>
          </a:p>
        </p:txBody>
      </p:sp>
    </p:spTree>
    <p:extLst>
      <p:ext uri="{BB962C8B-B14F-4D97-AF65-F5344CB8AC3E}">
        <p14:creationId xmlns:p14="http://schemas.microsoft.com/office/powerpoint/2010/main" val="5793325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24C13-DA37-5045-9F48-BA42D1C2E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Example: Text-to-Speech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F5D38-055F-E848-8FDD-2A4F51EB1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clearly subjective—how do we analyze?</a:t>
            </a:r>
          </a:p>
          <a:p>
            <a:pPr lvl="1"/>
            <a:r>
              <a:rPr lang="en-US" dirty="0"/>
              <a:t>Overall acoustic similarity to training data</a:t>
            </a:r>
          </a:p>
          <a:p>
            <a:pPr lvl="1"/>
            <a:r>
              <a:rPr lang="en-US" dirty="0"/>
              <a:t>Focus on features like pitch</a:t>
            </a:r>
          </a:p>
          <a:p>
            <a:pPr lvl="1"/>
            <a:r>
              <a:rPr lang="en-US" dirty="0"/>
              <a:t>Use tools like speech recognition?</a:t>
            </a:r>
          </a:p>
          <a:p>
            <a:r>
              <a:rPr lang="en-US" dirty="0"/>
              <a:t>Generalization</a:t>
            </a:r>
          </a:p>
          <a:p>
            <a:pPr lvl="1"/>
            <a:r>
              <a:rPr lang="en-US" dirty="0"/>
              <a:t>How well can we replicate sentences outside our training set?</a:t>
            </a:r>
          </a:p>
          <a:p>
            <a:pPr lvl="1"/>
            <a:r>
              <a:rPr lang="en-US" dirty="0"/>
              <a:t>With marked differences (genre, length) from our training set?</a:t>
            </a:r>
          </a:p>
        </p:txBody>
      </p:sp>
    </p:spTree>
    <p:extLst>
      <p:ext uri="{BB962C8B-B14F-4D97-AF65-F5344CB8AC3E}">
        <p14:creationId xmlns:p14="http://schemas.microsoft.com/office/powerpoint/2010/main" val="5924182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22C4A-6A04-FB44-B1CD-25BE17DB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E290D-4960-4145-8825-BC154355D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 is a tool useful in many fields!</a:t>
            </a:r>
          </a:p>
          <a:p>
            <a:pPr lvl="1"/>
            <a:r>
              <a:rPr lang="en-US" dirty="0"/>
              <a:t>Language tech, computer vision, medicine, finance…</a:t>
            </a:r>
          </a:p>
          <a:p>
            <a:r>
              <a:rPr lang="en-US" dirty="0"/>
              <a:t>Many different types of problems can be solved through machine learning</a:t>
            </a:r>
          </a:p>
          <a:p>
            <a:pPr lvl="1"/>
            <a:r>
              <a:rPr lang="en-US" dirty="0"/>
              <a:t>Prediction, clustering, generation…</a:t>
            </a:r>
          </a:p>
          <a:p>
            <a:r>
              <a:rPr lang="en-US" dirty="0"/>
              <a:t>Many challenges exist when building machine learning systems</a:t>
            </a:r>
          </a:p>
        </p:txBody>
      </p:sp>
    </p:spTree>
    <p:extLst>
      <p:ext uri="{BB962C8B-B14F-4D97-AF65-F5344CB8AC3E}">
        <p14:creationId xmlns:p14="http://schemas.microsoft.com/office/powerpoint/2010/main" val="3011632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10B8-3802-564F-BF17-A76A67B00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4E0E5-CF50-3C41-9816-9DEAC8BD0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585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26355-17E2-EE48-9BD9-B0E226900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F9867-7469-0943-814D-91DFA668A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Lecture: Monday &amp; Wednesday RKC 100 3:30-4:50</a:t>
            </a:r>
          </a:p>
          <a:p>
            <a:r>
              <a:rPr lang="en-US" dirty="0"/>
              <a:t>Office hours: Monday RKC 208 12-2 or by appointment</a:t>
            </a:r>
          </a:p>
          <a:p>
            <a:r>
              <a:rPr lang="en-US" dirty="0"/>
              <a:t>Lecture attendance is mandatory, contact me if you can’t make it</a:t>
            </a:r>
          </a:p>
        </p:txBody>
      </p:sp>
    </p:spTree>
    <p:extLst>
      <p:ext uri="{BB962C8B-B14F-4D97-AF65-F5344CB8AC3E}">
        <p14:creationId xmlns:p14="http://schemas.microsoft.com/office/powerpoint/2010/main" val="35259898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F9EB9-1EA7-1044-961B-A1537DAD5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D8A1C-13C6-0C4F-8224-E21C978A8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 comfortable programming in Python</a:t>
            </a:r>
          </a:p>
          <a:p>
            <a:r>
              <a:rPr lang="en-US" dirty="0"/>
              <a:t>Solid grasp of calculus</a:t>
            </a:r>
          </a:p>
          <a:p>
            <a:r>
              <a:rPr lang="en-US" dirty="0"/>
              <a:t>Basic probability/linear algebra</a:t>
            </a:r>
          </a:p>
        </p:txBody>
      </p:sp>
    </p:spTree>
    <p:extLst>
      <p:ext uri="{BB962C8B-B14F-4D97-AF65-F5344CB8AC3E}">
        <p14:creationId xmlns:p14="http://schemas.microsoft.com/office/powerpoint/2010/main" val="91716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5AA7C-9BCC-1C46-A1D8-129BE18C2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75924-1D94-7945-B402-E86B2850E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 </a:t>
            </a:r>
            <a:r>
              <a:rPr lang="en-US" b="1" dirty="0"/>
              <a:t>is</a:t>
            </a:r>
            <a:r>
              <a:rPr lang="en-US" dirty="0"/>
              <a:t> a very useful tool in many fields</a:t>
            </a:r>
          </a:p>
          <a:p>
            <a:pPr lvl="1"/>
            <a:r>
              <a:rPr lang="en-US" dirty="0"/>
              <a:t>Speech/language technology</a:t>
            </a:r>
          </a:p>
          <a:p>
            <a:pPr lvl="1"/>
            <a:r>
              <a:rPr lang="en-US" dirty="0"/>
              <a:t>Computer vision</a:t>
            </a:r>
          </a:p>
          <a:p>
            <a:pPr lvl="1"/>
            <a:r>
              <a:rPr lang="en-US" dirty="0"/>
              <a:t>Medical diagnosis and research</a:t>
            </a:r>
          </a:p>
          <a:p>
            <a:r>
              <a:rPr lang="en-US" dirty="0"/>
              <a:t>Machine learning </a:t>
            </a:r>
            <a:r>
              <a:rPr lang="en-US" b="1" dirty="0"/>
              <a:t>is not</a:t>
            </a:r>
            <a:r>
              <a:rPr lang="en-US" dirty="0"/>
              <a:t> magic</a:t>
            </a:r>
          </a:p>
          <a:p>
            <a:pPr lvl="1"/>
            <a:r>
              <a:rPr lang="en-US" dirty="0"/>
              <a:t>All these systems are carefully developed</a:t>
            </a:r>
          </a:p>
          <a:p>
            <a:pPr lvl="1"/>
            <a:r>
              <a:rPr lang="en-US" dirty="0"/>
              <a:t>Poorly trained systems may simply replicate bias</a:t>
            </a:r>
          </a:p>
          <a:p>
            <a:pPr lvl="1"/>
            <a:r>
              <a:rPr lang="en-US" dirty="0"/>
              <a:t>Be wary of extraordinary claims!</a:t>
            </a:r>
          </a:p>
        </p:txBody>
      </p:sp>
    </p:spTree>
    <p:extLst>
      <p:ext uri="{BB962C8B-B14F-4D97-AF65-F5344CB8AC3E}">
        <p14:creationId xmlns:p14="http://schemas.microsoft.com/office/powerpoint/2010/main" val="797340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04E3D-7C3A-D447-9597-FABBBE160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Textbook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E92D72-A091-6347-A3B1-7BF6A7A1DE1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749721" y="1825625"/>
            <a:ext cx="3358557" cy="435133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B9CA7-2033-9048-A4A8-9B5050DC84F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i="1" dirty="0"/>
              <a:t>A Course in Machine Learning </a:t>
            </a:r>
            <a:r>
              <a:rPr lang="en-US" dirty="0"/>
              <a:t>by Hal </a:t>
            </a:r>
            <a:r>
              <a:rPr lang="en-US" dirty="0" err="1"/>
              <a:t>Daumé</a:t>
            </a:r>
            <a:r>
              <a:rPr lang="en-US" dirty="0"/>
              <a:t> III</a:t>
            </a:r>
          </a:p>
          <a:p>
            <a:r>
              <a:rPr lang="en-US" dirty="0"/>
              <a:t>Available for free online</a:t>
            </a:r>
          </a:p>
          <a:p>
            <a:r>
              <a:rPr lang="en-US" dirty="0"/>
              <a:t>Other readings will be provided throughout the semester</a:t>
            </a:r>
          </a:p>
        </p:txBody>
      </p:sp>
    </p:spTree>
    <p:extLst>
      <p:ext uri="{BB962C8B-B14F-4D97-AF65-F5344CB8AC3E}">
        <p14:creationId xmlns:p14="http://schemas.microsoft.com/office/powerpoint/2010/main" val="28777148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F9B2A-6B04-9545-BE8F-5189E08E3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648B0-CF36-C849-A643-E7836D903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code for this class will be written in Python</a:t>
            </a:r>
          </a:p>
          <a:p>
            <a:r>
              <a:rPr lang="en-US" dirty="0"/>
              <a:t>If you are new to Python, I recommend </a:t>
            </a:r>
            <a:r>
              <a:rPr lang="en-US" i="1" dirty="0"/>
              <a:t>Learn Python the Hard Way </a:t>
            </a:r>
            <a:r>
              <a:rPr lang="en-US" dirty="0"/>
              <a:t>by Zed Shaw</a:t>
            </a:r>
          </a:p>
          <a:p>
            <a:r>
              <a:rPr lang="en-US" dirty="0"/>
              <a:t>Will use a number of ML/data processing packages in this class</a:t>
            </a:r>
          </a:p>
          <a:p>
            <a:r>
              <a:rPr lang="en-US" dirty="0"/>
              <a:t>Highly recommend learning </a:t>
            </a:r>
            <a:r>
              <a:rPr lang="en-US" dirty="0" err="1"/>
              <a:t>numpy</a:t>
            </a:r>
            <a:r>
              <a:rPr lang="en-US" dirty="0"/>
              <a:t> and pandas now</a:t>
            </a:r>
          </a:p>
        </p:txBody>
      </p:sp>
    </p:spTree>
    <p:extLst>
      <p:ext uri="{BB962C8B-B14F-4D97-AF65-F5344CB8AC3E}">
        <p14:creationId xmlns:p14="http://schemas.microsoft.com/office/powerpoint/2010/main" val="19606942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547CB-D2C4-1443-9659-FAFFA151C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Breakdown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6070FCE-13F7-7E46-91A0-6EDA3F1289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5487253"/>
              </p:ext>
            </p:extLst>
          </p:nvPr>
        </p:nvGraphicFramePr>
        <p:xfrm>
          <a:off x="838201" y="2210763"/>
          <a:ext cx="10515600" cy="341839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2524869">
                  <a:extLst>
                    <a:ext uri="{9D8B030D-6E8A-4147-A177-3AD203B41FA5}">
                      <a16:colId xmlns:a16="http://schemas.microsoft.com/office/drawing/2014/main" val="1991241139"/>
                    </a:ext>
                  </a:extLst>
                </a:gridCol>
                <a:gridCol w="1315856">
                  <a:extLst>
                    <a:ext uri="{9D8B030D-6E8A-4147-A177-3AD203B41FA5}">
                      <a16:colId xmlns:a16="http://schemas.microsoft.com/office/drawing/2014/main" val="3471345879"/>
                    </a:ext>
                  </a:extLst>
                </a:gridCol>
                <a:gridCol w="6674875">
                  <a:extLst>
                    <a:ext uri="{9D8B030D-6E8A-4147-A177-3AD203B41FA5}">
                      <a16:colId xmlns:a16="http://schemas.microsoft.com/office/drawing/2014/main" val="1585598736"/>
                    </a:ext>
                  </a:extLst>
                </a:gridCol>
              </a:tblGrid>
              <a:tr h="128247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Assignments</a:t>
                      </a:r>
                      <a:endParaRPr lang="en-US" sz="2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60%</a:t>
                      </a:r>
                      <a:endParaRPr lang="en-US" sz="2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Four major assignments, each with coding and writing components, all weighted equally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31206020"/>
                  </a:ext>
                </a:extLst>
              </a:tr>
              <a:tr h="641237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Exams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30%</a:t>
                      </a:r>
                      <a:endParaRPr lang="en-US" sz="2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Two in class closed book exams, weighted equally</a:t>
                      </a:r>
                      <a:endParaRPr lang="en-US" sz="2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9246738"/>
                  </a:ext>
                </a:extLst>
              </a:tr>
              <a:tr h="128247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Miscellaneous</a:t>
                      </a:r>
                      <a:endParaRPr lang="en-US" sz="2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10%</a:t>
                      </a:r>
                      <a:endParaRPr lang="en-US" sz="2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Minor assignments, such as reading responses, as well as occasional in-class exercises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76708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15375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D3854-3744-AB49-BA29-CB16BAC07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97F01-3196-EC42-A1CF-53988762B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Four major assignments throughout the semester</a:t>
            </a:r>
          </a:p>
          <a:p>
            <a:r>
              <a:rPr lang="en-US" dirty="0"/>
              <a:t>Will be assigned at least 2 weeks before the due date</a:t>
            </a:r>
          </a:p>
          <a:p>
            <a:r>
              <a:rPr lang="en-US" dirty="0"/>
              <a:t>Will contain both programming (Python) and writing components</a:t>
            </a:r>
          </a:p>
        </p:txBody>
      </p:sp>
    </p:spTree>
    <p:extLst>
      <p:ext uri="{BB962C8B-B14F-4D97-AF65-F5344CB8AC3E}">
        <p14:creationId xmlns:p14="http://schemas.microsoft.com/office/powerpoint/2010/main" val="35875313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1C4B3-C20F-DA45-BA29-4D82B4F35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4DE89-8339-794D-AD2F-505FFCE08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Homework is due at the start of class–anything submitted after is considered late</a:t>
            </a:r>
          </a:p>
          <a:p>
            <a:r>
              <a:rPr lang="en-US" dirty="0"/>
              <a:t>5% grade deduction per day late</a:t>
            </a:r>
          </a:p>
          <a:p>
            <a:r>
              <a:rPr lang="en-US" dirty="0"/>
              <a:t>Homework received more than a week late may not receive credit</a:t>
            </a:r>
          </a:p>
          <a:p>
            <a:pPr lvl="1"/>
            <a:r>
              <a:rPr lang="en-US" dirty="0"/>
              <a:t>If you have very late homework, please talk to me!</a:t>
            </a:r>
          </a:p>
          <a:p>
            <a:r>
              <a:rPr lang="en-US" dirty="0"/>
              <a:t>Extensions must be requested before the deadline—ideally 24 hours before</a:t>
            </a:r>
          </a:p>
        </p:txBody>
      </p:sp>
    </p:spTree>
    <p:extLst>
      <p:ext uri="{BB962C8B-B14F-4D97-AF65-F5344CB8AC3E}">
        <p14:creationId xmlns:p14="http://schemas.microsoft.com/office/powerpoint/2010/main" val="29444742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3DE7A-B256-F343-9747-B6BE6027E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C6E61-6236-F44A-AB78-69DD9109B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code you turn in should be your own code—not your classmate’s, not from the Internet, not from </a:t>
            </a:r>
            <a:r>
              <a:rPr lang="en-US" dirty="0" err="1"/>
              <a:t>ChatGPT</a:t>
            </a:r>
            <a:endParaRPr lang="en-US" dirty="0"/>
          </a:p>
          <a:p>
            <a:r>
              <a:rPr lang="en-US" dirty="0"/>
              <a:t>As long as you write your own code, you can collaborate freely with your classmates on any homework</a:t>
            </a:r>
          </a:p>
          <a:p>
            <a:r>
              <a:rPr lang="en-US" dirty="0"/>
              <a:t>You may use external resources, but please cite them</a:t>
            </a:r>
          </a:p>
          <a:p>
            <a:r>
              <a:rPr lang="en-US" dirty="0"/>
              <a:t>Do not use </a:t>
            </a:r>
            <a:r>
              <a:rPr lang="en-US" dirty="0" err="1"/>
              <a:t>ChatGPT</a:t>
            </a:r>
            <a:r>
              <a:rPr lang="en-US" dirty="0"/>
              <a:t> or similar tools unless otherwise specified</a:t>
            </a:r>
          </a:p>
        </p:txBody>
      </p:sp>
    </p:spTree>
    <p:extLst>
      <p:ext uri="{BB962C8B-B14F-4D97-AF65-F5344CB8AC3E}">
        <p14:creationId xmlns:p14="http://schemas.microsoft.com/office/powerpoint/2010/main" val="27992073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CDAFF-27F4-8E40-8D16-C6C3271C4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F9851-CB29-E64D-9E63-36AE07A94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next Monday before class</a:t>
            </a:r>
          </a:p>
          <a:p>
            <a:r>
              <a:rPr lang="en-US" dirty="0"/>
              <a:t>Survey + very short programming assignment using </a:t>
            </a:r>
            <a:r>
              <a:rPr lang="en-US" dirty="0" err="1"/>
              <a:t>numpy</a:t>
            </a:r>
            <a:endParaRPr lang="en-US" dirty="0"/>
          </a:p>
          <a:p>
            <a:r>
              <a:rPr lang="en-US" dirty="0"/>
              <a:t>Submit zip file online</a:t>
            </a:r>
          </a:p>
        </p:txBody>
      </p:sp>
    </p:spTree>
    <p:extLst>
      <p:ext uri="{BB962C8B-B14F-4D97-AF65-F5344CB8AC3E}">
        <p14:creationId xmlns:p14="http://schemas.microsoft.com/office/powerpoint/2010/main" val="14250878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CFEDE-E3FA-A54A-988F-07D4AB318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2B0270-4648-514F-A680-76FF860AC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0310" y="1520841"/>
            <a:ext cx="3912130" cy="502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2693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ADE26-BB0B-9846-933D-58729BE44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Numpy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D175C-26B1-5047-B6A6-982047177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Numpy</a:t>
            </a:r>
            <a:r>
              <a:rPr lang="en-US" dirty="0"/>
              <a:t> is a python package for handling vectors and matrices</a:t>
            </a:r>
          </a:p>
          <a:p>
            <a:r>
              <a:rPr lang="en-US" dirty="0"/>
              <a:t>Used for many ML applications</a:t>
            </a:r>
          </a:p>
          <a:p>
            <a:r>
              <a:rPr lang="en-US" dirty="0"/>
              <a:t>Generally faster/more efficient for doing operations on large vectors and matrices than using lists or other options</a:t>
            </a:r>
          </a:p>
          <a:p>
            <a:r>
              <a:rPr lang="en-US" dirty="0"/>
              <a:t>Included with most Python installations, often imported as np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latin typeface="Monaco" pitchFamily="2" charset="77"/>
              </a:rPr>
              <a:t>import </a:t>
            </a:r>
            <a:r>
              <a:rPr lang="en-US" dirty="0" err="1">
                <a:latin typeface="Monaco" pitchFamily="2" charset="77"/>
              </a:rPr>
              <a:t>numpy</a:t>
            </a:r>
            <a:r>
              <a:rPr lang="en-US" dirty="0">
                <a:latin typeface="Monaco" pitchFamily="2" charset="77"/>
              </a:rPr>
              <a:t> as np</a:t>
            </a:r>
          </a:p>
        </p:txBody>
      </p:sp>
    </p:spTree>
    <p:extLst>
      <p:ext uri="{BB962C8B-B14F-4D97-AF65-F5344CB8AC3E}">
        <p14:creationId xmlns:p14="http://schemas.microsoft.com/office/powerpoint/2010/main" val="3372802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8F59A-68AC-6D4C-A89C-9673ACF44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Numpy</a:t>
            </a:r>
            <a:r>
              <a:rPr lang="en-US" dirty="0"/>
              <a:t>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E3E40-E52C-1045-83CE-AF5A819F3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 unit in </a:t>
            </a:r>
            <a:r>
              <a:rPr lang="en-US" dirty="0" err="1"/>
              <a:t>numpy</a:t>
            </a:r>
            <a:r>
              <a:rPr lang="en-US" dirty="0"/>
              <a:t> is an </a:t>
            </a:r>
            <a:r>
              <a:rPr lang="en-US" b="1" dirty="0"/>
              <a:t>array</a:t>
            </a:r>
          </a:p>
          <a:p>
            <a:r>
              <a:rPr lang="en-US" dirty="0"/>
              <a:t>Can be 1-dimensional (vector), 2-dimensional (matrix), or more</a:t>
            </a:r>
          </a:p>
          <a:p>
            <a:r>
              <a:rPr lang="en-US" dirty="0"/>
              <a:t>Can be converted from a Python list or a Pandas data frame</a:t>
            </a:r>
          </a:p>
          <a:p>
            <a:pPr lvl="1"/>
            <a:r>
              <a:rPr lang="en-US" dirty="0"/>
              <a:t>The latter very useful for reading in data from a CSV</a:t>
            </a:r>
          </a:p>
          <a:p>
            <a:r>
              <a:rPr lang="en-US" dirty="0"/>
              <a:t>Has a fixed </a:t>
            </a:r>
            <a:r>
              <a:rPr lang="en-US" b="1" dirty="0"/>
              <a:t>shape</a:t>
            </a:r>
            <a:r>
              <a:rPr lang="en-US" dirty="0"/>
              <a:t> (dimensions), though can be reshaped if need be</a:t>
            </a:r>
          </a:p>
        </p:txBody>
      </p:sp>
    </p:spTree>
    <p:extLst>
      <p:ext uri="{BB962C8B-B14F-4D97-AF65-F5344CB8AC3E}">
        <p14:creationId xmlns:p14="http://schemas.microsoft.com/office/powerpoint/2010/main" val="4164611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E3F2-AA9B-1243-9FBC-25D4B645C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actually, what is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53A74-7FF2-9F4C-B85F-910BE91E3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Machine learning</a:t>
            </a:r>
            <a:r>
              <a:rPr lang="en-US" dirty="0"/>
              <a:t> is a set of mathematical tools used to infer patterns from data</a:t>
            </a:r>
          </a:p>
          <a:p>
            <a:r>
              <a:rPr lang="en-US" dirty="0"/>
              <a:t>Patterns: predictions, clustering, generation…</a:t>
            </a:r>
          </a:p>
          <a:p>
            <a:r>
              <a:rPr lang="en-US" dirty="0"/>
              <a:t>Data: Numerical, discrete categorical features, text, images, audio…</a:t>
            </a:r>
          </a:p>
        </p:txBody>
      </p:sp>
    </p:spTree>
    <p:extLst>
      <p:ext uri="{BB962C8B-B14F-4D97-AF65-F5344CB8AC3E}">
        <p14:creationId xmlns:p14="http://schemas.microsoft.com/office/powerpoint/2010/main" val="15476541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1C7E5-09D9-7C40-A980-E2C9E14C9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 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9A59-3C64-B844-88CF-E2BEA35C1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From a list:</a:t>
            </a:r>
            <a:r>
              <a:rPr lang="en-US" dirty="0"/>
              <a:t> </a:t>
            </a:r>
            <a:r>
              <a:rPr lang="en-US" dirty="0" err="1"/>
              <a:t>np.array</a:t>
            </a:r>
            <a:r>
              <a:rPr lang="en-US" dirty="0"/>
              <a:t>([1, 2, 3, 4]) </a:t>
            </a:r>
            <a:r>
              <a:rPr lang="en-US" i="1" dirty="0"/>
              <a:t>or</a:t>
            </a:r>
            <a:r>
              <a:rPr lang="en-US" dirty="0"/>
              <a:t> </a:t>
            </a:r>
            <a:r>
              <a:rPr lang="en-US" dirty="0" err="1"/>
              <a:t>np.array</a:t>
            </a:r>
            <a:r>
              <a:rPr lang="en-US" dirty="0"/>
              <a:t>([[1,2,3], [4, 5, 6]])</a:t>
            </a:r>
          </a:p>
          <a:p>
            <a:r>
              <a:rPr lang="en-US" b="1" dirty="0"/>
              <a:t>Of zeros: </a:t>
            </a:r>
            <a:r>
              <a:rPr lang="en-US" dirty="0" err="1"/>
              <a:t>np.zeros</a:t>
            </a:r>
            <a:r>
              <a:rPr lang="en-US" dirty="0"/>
              <a:t>((3, 4))</a:t>
            </a:r>
          </a:p>
          <a:p>
            <a:r>
              <a:rPr lang="en-US" b="1" dirty="0"/>
              <a:t>Randomly: </a:t>
            </a:r>
            <a:r>
              <a:rPr lang="en-US" dirty="0" err="1"/>
              <a:t>np.</a:t>
            </a:r>
            <a:r>
              <a:rPr lang="en-US" err="1"/>
              <a:t>random</a:t>
            </a:r>
            <a:r>
              <a:rPr lang="en-US"/>
              <a:t>.rand(</a:t>
            </a:r>
            <a:r>
              <a:rPr lang="en-US" dirty="0"/>
              <a:t>100)</a:t>
            </a:r>
          </a:p>
          <a:p>
            <a:r>
              <a:rPr lang="en-US" b="1" dirty="0"/>
              <a:t>From a data frame: </a:t>
            </a:r>
            <a:r>
              <a:rPr lang="en-US" dirty="0" err="1"/>
              <a:t>df.to_numpy</a:t>
            </a:r>
            <a:r>
              <a:rPr lang="en-US" dirty="0"/>
              <a:t>()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401086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A0719-B8A5-B645-B103-CBC4CBB7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Shaping and Reshaping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3DDB72-DA28-B74B-BF26-00E613586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array has a </a:t>
            </a:r>
            <a:r>
              <a:rPr lang="en-US" b="1" dirty="0"/>
              <a:t>shape</a:t>
            </a:r>
            <a:r>
              <a:rPr lang="en-US" dirty="0"/>
              <a:t>—get it with </a:t>
            </a:r>
            <a:r>
              <a:rPr lang="en-US" dirty="0" err="1"/>
              <a:t>arrayname.shape</a:t>
            </a:r>
            <a:endParaRPr lang="en-US" dirty="0"/>
          </a:p>
          <a:p>
            <a:r>
              <a:rPr lang="en-US" dirty="0"/>
              <a:t>Shape will be a tuple with the length of the array in each dimension</a:t>
            </a:r>
          </a:p>
          <a:p>
            <a:r>
              <a:rPr lang="en-US" dirty="0"/>
              <a:t>Often useful to print out array shapes to make sure two vectors we’re multiplying/comparing have matching dimensions</a:t>
            </a:r>
          </a:p>
          <a:p>
            <a:r>
              <a:rPr lang="en-US" dirty="0"/>
              <a:t>Can </a:t>
            </a:r>
            <a:r>
              <a:rPr lang="en-US" b="1" dirty="0"/>
              <a:t>reshape</a:t>
            </a:r>
            <a:r>
              <a:rPr lang="en-US" dirty="0"/>
              <a:t> an array into different dimensions (as long as the overall number of numbers is the same)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A65DD68D-DA5B-D547-BC5B-A4572D7609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71" b="2109"/>
          <a:stretch/>
        </p:blipFill>
        <p:spPr>
          <a:xfrm>
            <a:off x="3477621" y="4939991"/>
            <a:ext cx="5338657" cy="161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6101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3EDB5-F0E5-424B-B0A5-48AC48026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and 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6418C-4C2E-2D44-B5F6-05B8473B0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we only want to look at certain components/rows/columns of our array</a:t>
            </a:r>
          </a:p>
          <a:p>
            <a:pPr lvl="1"/>
            <a:r>
              <a:rPr lang="en-US" dirty="0"/>
              <a:t>This is useful to split features vs. labels, test vs. training set, and more</a:t>
            </a:r>
          </a:p>
          <a:p>
            <a:r>
              <a:rPr lang="en-US" b="1" dirty="0" err="1"/>
              <a:t>arrayname</a:t>
            </a:r>
            <a:r>
              <a:rPr lang="en-US" b="1" dirty="0"/>
              <a:t>[</a:t>
            </a:r>
            <a:r>
              <a:rPr lang="en-US" b="1" dirty="0" err="1"/>
              <a:t>i:j</a:t>
            </a:r>
            <a:r>
              <a:rPr lang="en-US" b="1" dirty="0"/>
              <a:t>] </a:t>
            </a:r>
            <a:r>
              <a:rPr lang="en-US" dirty="0"/>
              <a:t>will give us every </a:t>
            </a:r>
            <a:r>
              <a:rPr lang="en-US" b="1" dirty="0"/>
              <a:t>row</a:t>
            </a:r>
            <a:r>
              <a:rPr lang="en-US" dirty="0"/>
              <a:t> of the array, starting at index </a:t>
            </a:r>
            <a:r>
              <a:rPr lang="en-US" dirty="0" err="1"/>
              <a:t>i</a:t>
            </a:r>
            <a:r>
              <a:rPr lang="en-US" dirty="0"/>
              <a:t> and going up to (but not including) index j</a:t>
            </a:r>
          </a:p>
          <a:p>
            <a:pPr lvl="1"/>
            <a:r>
              <a:rPr lang="en-US" dirty="0"/>
              <a:t>This works just like Python list slicing!</a:t>
            </a:r>
          </a:p>
          <a:p>
            <a:r>
              <a:rPr lang="en-US" dirty="0"/>
              <a:t>For 1-d vectors, this will just give us all components between indices </a:t>
            </a:r>
            <a:r>
              <a:rPr lang="en-US" dirty="0" err="1"/>
              <a:t>i</a:t>
            </a:r>
            <a:r>
              <a:rPr lang="en-US" dirty="0"/>
              <a:t> and j</a:t>
            </a:r>
          </a:p>
        </p:txBody>
      </p:sp>
    </p:spTree>
    <p:extLst>
      <p:ext uri="{BB962C8B-B14F-4D97-AF65-F5344CB8AC3E}">
        <p14:creationId xmlns:p14="http://schemas.microsoft.com/office/powerpoint/2010/main" val="19184523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B65E1-792C-9047-B7C0-079FAFB11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in 2D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7FE08-570A-2248-999C-647E40656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2d matrix, can get rows from </a:t>
            </a:r>
            <a:r>
              <a:rPr lang="en-US" dirty="0" err="1"/>
              <a:t>i</a:t>
            </a:r>
            <a:r>
              <a:rPr lang="en-US" dirty="0"/>
              <a:t> to j and columns from k to m with </a:t>
            </a:r>
            <a:r>
              <a:rPr lang="en-US" b="1" dirty="0" err="1"/>
              <a:t>arrayname</a:t>
            </a:r>
            <a:r>
              <a:rPr lang="en-US" b="1" dirty="0"/>
              <a:t>[</a:t>
            </a:r>
            <a:r>
              <a:rPr lang="en-US" b="1" dirty="0" err="1"/>
              <a:t>i:j,k:m</a:t>
            </a:r>
            <a:r>
              <a:rPr lang="en-US" b="1" dirty="0"/>
              <a:t>]</a:t>
            </a:r>
          </a:p>
          <a:p>
            <a:r>
              <a:rPr lang="en-US" dirty="0"/>
              <a:t>If we only want to slice column-wise (keeping all row), still need a comma and colon for the first dimension: </a:t>
            </a:r>
            <a:r>
              <a:rPr lang="en-US" b="1" dirty="0" err="1"/>
              <a:t>arrayname</a:t>
            </a:r>
            <a:r>
              <a:rPr lang="en-US" b="1" dirty="0"/>
              <a:t>[:,</a:t>
            </a:r>
            <a:r>
              <a:rPr lang="en-US" b="1" dirty="0" err="1"/>
              <a:t>k:m</a:t>
            </a:r>
            <a:r>
              <a:rPr lang="en-US" b="1" dirty="0"/>
              <a:t>]</a:t>
            </a:r>
            <a:endParaRPr lang="en-US" dirty="0"/>
          </a:p>
          <a:p>
            <a:r>
              <a:rPr lang="en-US" dirty="0"/>
              <a:t>In 1D or 2D, can use negative numbers as indices– -</a:t>
            </a:r>
            <a:r>
              <a:rPr lang="en-US" dirty="0" err="1"/>
              <a:t>i</a:t>
            </a:r>
            <a:r>
              <a:rPr lang="en-US" dirty="0"/>
              <a:t> is equivalent to length-</a:t>
            </a:r>
            <a:r>
              <a:rPr lang="en-US" dirty="0" err="1"/>
              <a:t>i</a:t>
            </a:r>
            <a:endParaRPr lang="en-US" dirty="0"/>
          </a:p>
          <a:p>
            <a:pPr lvl="1"/>
            <a:r>
              <a:rPr lang="en-US" dirty="0"/>
              <a:t>E.g. </a:t>
            </a:r>
            <a:r>
              <a:rPr lang="en-US" dirty="0" err="1"/>
              <a:t>arrayname</a:t>
            </a:r>
            <a:r>
              <a:rPr lang="en-US" dirty="0"/>
              <a:t>[:,:-2] gives us everything but the last 2 columns</a:t>
            </a:r>
          </a:p>
        </p:txBody>
      </p:sp>
    </p:spTree>
    <p:extLst>
      <p:ext uri="{BB962C8B-B14F-4D97-AF65-F5344CB8AC3E}">
        <p14:creationId xmlns:p14="http://schemas.microsoft.com/office/powerpoint/2010/main" val="28842136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2A16A-FBFA-DD48-B133-D22FEA2AB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in </a:t>
            </a:r>
            <a:r>
              <a:rPr lang="en-US" dirty="0" err="1"/>
              <a:t>Numpy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51762-8BB3-6142-B12D-32D65587B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55734" cy="4351338"/>
          </a:xfrm>
        </p:spPr>
        <p:txBody>
          <a:bodyPr/>
          <a:lstStyle/>
          <a:p>
            <a:r>
              <a:rPr lang="en-US" dirty="0"/>
              <a:t>Mathematical operations apply </a:t>
            </a:r>
            <a:r>
              <a:rPr lang="en-US" b="1" dirty="0"/>
              <a:t>element-wise</a:t>
            </a:r>
          </a:p>
          <a:p>
            <a:r>
              <a:rPr lang="en-US" dirty="0"/>
              <a:t>This allows us to easily add vectors and matrices, and multiply vectors by scalars</a:t>
            </a:r>
          </a:p>
          <a:p>
            <a:r>
              <a:rPr lang="en-US" dirty="0"/>
              <a:t>Note: * does </a:t>
            </a:r>
            <a:r>
              <a:rPr lang="en-US" b="1" dirty="0"/>
              <a:t>element-wise multiplication</a:t>
            </a:r>
            <a:r>
              <a:rPr lang="en-US" dirty="0"/>
              <a:t>, </a:t>
            </a:r>
            <a:r>
              <a:rPr lang="en-US" i="1" dirty="0"/>
              <a:t>not</a:t>
            </a:r>
            <a:r>
              <a:rPr lang="en-US" dirty="0"/>
              <a:t> matrix multiplication</a:t>
            </a:r>
          </a:p>
          <a:p>
            <a:r>
              <a:rPr lang="en-US" dirty="0"/>
              <a:t>Also applies to math functions in </a:t>
            </a:r>
            <a:r>
              <a:rPr lang="en-US" dirty="0" err="1"/>
              <a:t>numpy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np.cos</a:t>
            </a:r>
            <a:r>
              <a:rPr lang="en-US" dirty="0"/>
              <a:t>(</a:t>
            </a:r>
            <a:r>
              <a:rPr lang="en-US" dirty="0" err="1"/>
              <a:t>arr</a:t>
            </a:r>
            <a:r>
              <a:rPr lang="en-US" dirty="0"/>
              <a:t>): element-wise cosine</a:t>
            </a:r>
          </a:p>
          <a:p>
            <a:pPr lvl="1"/>
            <a:r>
              <a:rPr lang="en-US" dirty="0" err="1"/>
              <a:t>np.sign</a:t>
            </a:r>
            <a:r>
              <a:rPr lang="en-US" dirty="0"/>
              <a:t>(</a:t>
            </a:r>
            <a:r>
              <a:rPr lang="en-US" dirty="0" err="1"/>
              <a:t>arr</a:t>
            </a:r>
            <a:r>
              <a:rPr lang="en-US" dirty="0"/>
              <a:t>): element-wise sign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B5FEE-4E1D-214D-8129-E7643FED4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4639" y="2551253"/>
            <a:ext cx="35401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311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95327-A19D-0742-B9D7-63D366589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Multiplying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CBF91-35CB-3A48-80FC-B4FE4811E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* </a:t>
            </a:r>
            <a:r>
              <a:rPr lang="en-US" i="1" dirty="0"/>
              <a:t>does not</a:t>
            </a:r>
            <a:r>
              <a:rPr lang="en-US" dirty="0"/>
              <a:t> do matrix multiplication</a:t>
            </a:r>
          </a:p>
          <a:p>
            <a:r>
              <a:rPr lang="en-US" dirty="0"/>
              <a:t>Instead must use the </a:t>
            </a:r>
            <a:r>
              <a:rPr lang="en-US" b="1" dirty="0"/>
              <a:t>dot</a:t>
            </a:r>
            <a:r>
              <a:rPr lang="en-US" dirty="0"/>
              <a:t> function</a:t>
            </a:r>
          </a:p>
          <a:p>
            <a:r>
              <a:rPr lang="en-US" dirty="0"/>
              <a:t>For two vectors: v1.dot(v2) gives their </a:t>
            </a:r>
            <a:r>
              <a:rPr lang="en-US" i="1" dirty="0"/>
              <a:t>dot product</a:t>
            </a:r>
            <a:endParaRPr lang="en-US" dirty="0"/>
          </a:p>
          <a:p>
            <a:r>
              <a:rPr lang="en-US" dirty="0"/>
              <a:t>Can multiply a vector (v) by a matrix (m) using </a:t>
            </a:r>
            <a:r>
              <a:rPr lang="en-US" dirty="0" err="1"/>
              <a:t>v.dot</a:t>
            </a:r>
            <a:r>
              <a:rPr lang="en-US" dirty="0"/>
              <a:t>(m)</a:t>
            </a:r>
          </a:p>
          <a:p>
            <a:pPr lvl="1"/>
            <a:r>
              <a:rPr lang="en-US" dirty="0"/>
              <a:t>Note that this is </a:t>
            </a:r>
            <a:r>
              <a:rPr lang="en-US" i="1" dirty="0"/>
              <a:t>not </a:t>
            </a:r>
            <a:r>
              <a:rPr lang="en-US" dirty="0"/>
              <a:t>the same as </a:t>
            </a:r>
            <a:r>
              <a:rPr lang="en-US" dirty="0" err="1"/>
              <a:t>m.dot</a:t>
            </a:r>
            <a:r>
              <a:rPr lang="en-US" dirty="0"/>
              <a:t>(v), and dimensions must line up</a:t>
            </a:r>
          </a:p>
          <a:p>
            <a:r>
              <a:rPr lang="en-US" dirty="0"/>
              <a:t>Can also use dot to do matrix multiplication, but there are more efficient methods</a:t>
            </a:r>
          </a:p>
        </p:txBody>
      </p:sp>
    </p:spTree>
    <p:extLst>
      <p:ext uri="{BB962C8B-B14F-4D97-AF65-F5344CB8AC3E}">
        <p14:creationId xmlns:p14="http://schemas.microsoft.com/office/powerpoint/2010/main" val="7974934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058C7-6266-F34A-801E-B18B5D07E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Brainstorm: Digit OCR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3FCEAD-1DC8-DF42-9E2D-C071341D47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9328" y="1825625"/>
            <a:ext cx="577334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134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04D5-444F-0B4B-B449-549AFB8FF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ML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5E905-E2F1-D541-9C8E-9E5EAEA969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02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22067-5104-0246-80C9-43B664B58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64B3B-CFB8-AC4C-9F1A-5691D0B05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 whether a data point belongs to a certain class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Spam filtering</a:t>
            </a:r>
          </a:p>
          <a:p>
            <a:pPr lvl="1"/>
            <a:r>
              <a:rPr lang="en-US" dirty="0"/>
              <a:t>Medical diagnosis</a:t>
            </a:r>
          </a:p>
          <a:p>
            <a:pPr lvl="1"/>
            <a:r>
              <a:rPr lang="en-US" dirty="0"/>
              <a:t>Sentiment analysis</a:t>
            </a:r>
          </a:p>
          <a:p>
            <a:pPr lvl="1"/>
            <a:r>
              <a:rPr lang="en-US" dirty="0"/>
              <a:t>Fraud detection</a:t>
            </a:r>
          </a:p>
        </p:txBody>
      </p:sp>
    </p:spTree>
    <p:extLst>
      <p:ext uri="{BB962C8B-B14F-4D97-AF65-F5344CB8AC3E}">
        <p14:creationId xmlns:p14="http://schemas.microsoft.com/office/powerpoint/2010/main" val="3705234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77EB7-E4F5-F04E-B605-1B9524089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Multi-Class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5964B-816B-EB40-8F35-BE8F230F4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binary classification, but this time, there are more than 2 options</a:t>
            </a:r>
          </a:p>
          <a:p>
            <a:r>
              <a:rPr lang="en-US" dirty="0"/>
              <a:t>Any prediction problem with discrete choices will use these algorithms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Optical character recognition</a:t>
            </a:r>
          </a:p>
          <a:p>
            <a:pPr lvl="1"/>
            <a:r>
              <a:rPr lang="en-US" dirty="0"/>
              <a:t>Predict topic of a given website</a:t>
            </a:r>
          </a:p>
          <a:p>
            <a:pPr lvl="1"/>
            <a:r>
              <a:rPr lang="en-US" dirty="0"/>
              <a:t>Authorship analysis</a:t>
            </a:r>
          </a:p>
          <a:p>
            <a:pPr lvl="1"/>
            <a:r>
              <a:rPr lang="en-US" dirty="0"/>
              <a:t>Emotion recognition from speech</a:t>
            </a:r>
          </a:p>
          <a:p>
            <a:pPr lvl="1"/>
            <a:r>
              <a:rPr lang="en-US" dirty="0"/>
              <a:t>Best next move in a game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52C869-320C-1542-97C6-2DBC0BF2C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207" y="3416094"/>
            <a:ext cx="3025588" cy="2280369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784BC9D6-D67A-1346-880C-634EB6FB34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4007" b="-4007"/>
          <a:stretch>
            <a:fillRect/>
          </a:stretch>
        </p:blipFill>
        <p:spPr>
          <a:xfrm>
            <a:off x="8651188" y="3636945"/>
            <a:ext cx="3431978" cy="185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920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5AD3B-0881-BA42-ABD4-8A87E09C7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EE973-D063-534A-8E5B-0297B5015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 the value of some continuous numerical feature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Predict tomorrow’s temperature</a:t>
            </a:r>
          </a:p>
          <a:p>
            <a:pPr lvl="1"/>
            <a:r>
              <a:rPr lang="en-US" dirty="0"/>
              <a:t>Predict likelihood of chess win based on board position</a:t>
            </a:r>
          </a:p>
          <a:p>
            <a:pPr lvl="1"/>
            <a:r>
              <a:rPr lang="en-US" dirty="0"/>
              <a:t>Predict a car’s gas mileage</a:t>
            </a:r>
          </a:p>
          <a:p>
            <a:pPr lvl="1"/>
            <a:r>
              <a:rPr lang="en-US" dirty="0"/>
              <a:t>Predict stock prices</a:t>
            </a:r>
          </a:p>
        </p:txBody>
      </p:sp>
    </p:spTree>
    <p:extLst>
      <p:ext uri="{BB962C8B-B14F-4D97-AF65-F5344CB8AC3E}">
        <p14:creationId xmlns:p14="http://schemas.microsoft.com/office/powerpoint/2010/main" val="402158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6EE80-35F3-034E-8394-3E0FC040E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ECD90-67C3-614B-9887-9F448F567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Generate new data from existing data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Language modeling</a:t>
            </a:r>
          </a:p>
          <a:p>
            <a:pPr lvl="1"/>
            <a:r>
              <a:rPr lang="en-US" dirty="0"/>
              <a:t>Text-to-speech</a:t>
            </a:r>
          </a:p>
          <a:p>
            <a:pPr lvl="1"/>
            <a:r>
              <a:rPr lang="en-US" dirty="0"/>
              <a:t>Generate image from captions</a:t>
            </a:r>
          </a:p>
        </p:txBody>
      </p:sp>
    </p:spTree>
    <p:extLst>
      <p:ext uri="{BB962C8B-B14F-4D97-AF65-F5344CB8AC3E}">
        <p14:creationId xmlns:p14="http://schemas.microsoft.com/office/powerpoint/2010/main" val="2251188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8319</TotalTime>
  <Words>1613</Words>
  <Application>Microsoft Macintosh PowerPoint</Application>
  <PresentationFormat>Widescreen</PresentationFormat>
  <Paragraphs>226</Paragraphs>
  <Slides>46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Calibri Light</vt:lpstr>
      <vt:lpstr>Monaco</vt:lpstr>
      <vt:lpstr>Times New Roman</vt:lpstr>
      <vt:lpstr>Office Theme</vt:lpstr>
      <vt:lpstr>What is Machine Learning?</vt:lpstr>
      <vt:lpstr>What is machine learning?</vt:lpstr>
      <vt:lpstr>What is machine learning? </vt:lpstr>
      <vt:lpstr>So actually, what is machine learning?</vt:lpstr>
      <vt:lpstr>Types of ML Problems</vt:lpstr>
      <vt:lpstr>Binary Classification</vt:lpstr>
      <vt:lpstr>Multi-Class Classification</vt:lpstr>
      <vt:lpstr>Regression</vt:lpstr>
      <vt:lpstr>Generative Models</vt:lpstr>
      <vt:lpstr>Generative Models: Examples</vt:lpstr>
      <vt:lpstr>Generative Models: Examples</vt:lpstr>
      <vt:lpstr>Generative Models: Examples</vt:lpstr>
      <vt:lpstr>Generative Models: Examples</vt:lpstr>
      <vt:lpstr>Unsupervised Learning</vt:lpstr>
      <vt:lpstr>Word Vectors Examples</vt:lpstr>
      <vt:lpstr>Machine Learning Challenges</vt:lpstr>
      <vt:lpstr>General Challenges</vt:lpstr>
      <vt:lpstr>ML Problem Structure</vt:lpstr>
      <vt:lpstr>Data</vt:lpstr>
      <vt:lpstr>Data Example: Spam Filtering</vt:lpstr>
      <vt:lpstr>Algorithm</vt:lpstr>
      <vt:lpstr>Algorithm</vt:lpstr>
      <vt:lpstr>Algorithm Example: Neural Net</vt:lpstr>
      <vt:lpstr>Evaluation</vt:lpstr>
      <vt:lpstr>Evaluation Example: Text-to-Speech</vt:lpstr>
      <vt:lpstr>In Conclusion</vt:lpstr>
      <vt:lpstr>Logistics</vt:lpstr>
      <vt:lpstr>Class Info</vt:lpstr>
      <vt:lpstr>Prerequisites</vt:lpstr>
      <vt:lpstr>Textbook</vt:lpstr>
      <vt:lpstr>Python</vt:lpstr>
      <vt:lpstr>Grading Breakdown</vt:lpstr>
      <vt:lpstr>Assignments</vt:lpstr>
      <vt:lpstr>Late Policies</vt:lpstr>
      <vt:lpstr>Collaboration Policies</vt:lpstr>
      <vt:lpstr>Homework 0</vt:lpstr>
      <vt:lpstr>Questions?</vt:lpstr>
      <vt:lpstr>Numpy</vt:lpstr>
      <vt:lpstr>Numpy Arrays</vt:lpstr>
      <vt:lpstr>Creating an Array</vt:lpstr>
      <vt:lpstr>Shaping and Reshaping</vt:lpstr>
      <vt:lpstr>Indexing and Slicing</vt:lpstr>
      <vt:lpstr>Slicing in 2D</vt:lpstr>
      <vt:lpstr>Math in Numpy</vt:lpstr>
      <vt:lpstr>Multiplying Arrays</vt:lpstr>
      <vt:lpstr>Brainstorm: Digit OCR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Machine Learning?</dc:title>
  <dc:creator>Rose Sloan</dc:creator>
  <cp:lastModifiedBy>Rose Sloan</cp:lastModifiedBy>
  <cp:revision>83</cp:revision>
  <dcterms:created xsi:type="dcterms:W3CDTF">2022-06-06T15:03:20Z</dcterms:created>
  <dcterms:modified xsi:type="dcterms:W3CDTF">2024-01-29T00:43:45Z</dcterms:modified>
</cp:coreProperties>
</file>

<file path=docProps/thumbnail.jpeg>
</file>